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89" r:id="rId2"/>
    <p:sldId id="293" r:id="rId3"/>
    <p:sldId id="292" r:id="rId4"/>
    <p:sldId id="321" r:id="rId5"/>
    <p:sldId id="322" r:id="rId6"/>
    <p:sldId id="297" r:id="rId7"/>
    <p:sldId id="315" r:id="rId8"/>
    <p:sldId id="308" r:id="rId9"/>
    <p:sldId id="301" r:id="rId10"/>
    <p:sldId id="303" r:id="rId11"/>
    <p:sldId id="323" r:id="rId12"/>
    <p:sldId id="324" r:id="rId13"/>
    <p:sldId id="325" r:id="rId14"/>
    <p:sldId id="326" r:id="rId15"/>
    <p:sldId id="327" r:id="rId16"/>
    <p:sldId id="328" r:id="rId17"/>
    <p:sldId id="316" r:id="rId18"/>
    <p:sldId id="330" r:id="rId19"/>
    <p:sldId id="331" r:id="rId20"/>
    <p:sldId id="332" r:id="rId21"/>
    <p:sldId id="333" r:id="rId22"/>
    <p:sldId id="334" r:id="rId23"/>
    <p:sldId id="302" r:id="rId24"/>
    <p:sldId id="31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D6F"/>
    <a:srgbClr val="000000"/>
    <a:srgbClr val="FACE48"/>
    <a:srgbClr val="E9C965"/>
    <a:srgbClr val="282E3D"/>
    <a:srgbClr val="F5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98"/>
    <p:restoredTop sz="85537"/>
  </p:normalViewPr>
  <p:slideViewPr>
    <p:cSldViewPr snapToGrid="0" snapToObjects="1" showGuides="1">
      <p:cViewPr varScale="1">
        <p:scale>
          <a:sx n="66" d="100"/>
          <a:sy n="66" d="100"/>
        </p:scale>
        <p:origin x="972" y="48"/>
      </p:cViewPr>
      <p:guideLst>
        <p:guide orient="horz" pos="2092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D Luh" userId="8ed2d39809b54057" providerId="LiveId" clId="{9CCD1E14-A22A-40E3-AD7E-CA993DF3D4D7}"/>
    <pc:docChg chg="undo custSel delSld modSld">
      <pc:chgData name="XD Luh" userId="8ed2d39809b54057" providerId="LiveId" clId="{9CCD1E14-A22A-40E3-AD7E-CA993DF3D4D7}" dt="2022-09-12T13:12:58.131" v="30" actId="122"/>
      <pc:docMkLst>
        <pc:docMk/>
      </pc:docMkLst>
      <pc:sldChg chg="addSp delSp modSp mod">
        <pc:chgData name="XD Luh" userId="8ed2d39809b54057" providerId="LiveId" clId="{9CCD1E14-A22A-40E3-AD7E-CA993DF3D4D7}" dt="2022-09-12T13:12:58.131" v="30" actId="122"/>
        <pc:sldMkLst>
          <pc:docMk/>
          <pc:sldMk cId="953924778" sldId="289"/>
        </pc:sldMkLst>
        <pc:spChg chg="del">
          <ac:chgData name="XD Luh" userId="8ed2d39809b54057" providerId="LiveId" clId="{9CCD1E14-A22A-40E3-AD7E-CA993DF3D4D7}" dt="2022-09-12T13:12:24.276" v="2" actId="478"/>
          <ac:spMkLst>
            <pc:docMk/>
            <pc:sldMk cId="953924778" sldId="289"/>
            <ac:spMk id="8" creationId="{0C72440F-1A88-A44C-949F-D1C65E6A9DAC}"/>
          </ac:spMkLst>
        </pc:spChg>
        <pc:spChg chg="add del mod">
          <ac:chgData name="XD Luh" userId="8ed2d39809b54057" providerId="LiveId" clId="{9CCD1E14-A22A-40E3-AD7E-CA993DF3D4D7}" dt="2022-09-12T13:12:58.131" v="30" actId="122"/>
          <ac:spMkLst>
            <pc:docMk/>
            <pc:sldMk cId="953924778" sldId="289"/>
            <ac:spMk id="11" creationId="{66317162-581D-6D45-B81E-157D2C97B3A9}"/>
          </ac:spMkLst>
        </pc:spChg>
      </pc:sldChg>
      <pc:sldChg chg="delSp del mod">
        <pc:chgData name="XD Luh" userId="8ed2d39809b54057" providerId="LiveId" clId="{9CCD1E14-A22A-40E3-AD7E-CA993DF3D4D7}" dt="2022-09-12T13:12:11.143" v="1" actId="47"/>
        <pc:sldMkLst>
          <pc:docMk/>
          <pc:sldMk cId="2207369777" sldId="311"/>
        </pc:sldMkLst>
        <pc:picChg chg="del">
          <ac:chgData name="XD Luh" userId="8ed2d39809b54057" providerId="LiveId" clId="{9CCD1E14-A22A-40E3-AD7E-CA993DF3D4D7}" dt="2022-09-12T13:12:06.692" v="0" actId="478"/>
          <ac:picMkLst>
            <pc:docMk/>
            <pc:sldMk cId="2207369777" sldId="311"/>
            <ac:picMk id="5" creationId="{986CB0F6-3BC6-0B42-BD22-18213933A3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E6B43-3615-0546-8386-77989AE2834E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14C8-AA48-5248-8264-0067EDF8D80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37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5340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550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0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467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495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124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242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73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876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9445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81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948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91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438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9607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435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62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7517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816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08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720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665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152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114C8-AA48-5248-8264-0067EDF8D80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149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785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14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725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541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658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6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34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15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6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55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23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59917-4A1E-B242-9351-AB3305A3E69B}" type="datetimeFigureOut">
              <a:rPr kumimoji="1" lang="zh-TW" altLang="en-US" smtClean="0"/>
              <a:t>2022/9/12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F51BD-058D-CB4C-9456-185B708BB33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860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8CVWV8ss1mU" TargetMode="Externa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6317162-581D-6D45-B81E-157D2C97B3A9}"/>
              </a:ext>
            </a:extLst>
          </p:cNvPr>
          <p:cNvSpPr/>
          <p:nvPr/>
        </p:nvSpPr>
        <p:spPr>
          <a:xfrm>
            <a:off x="2423622" y="5462970"/>
            <a:ext cx="8265160" cy="600164"/>
          </a:xfrm>
          <a:prstGeom prst="rect">
            <a:avLst/>
          </a:prstGeom>
        </p:spPr>
        <p:txBody>
          <a:bodyPr wrap="square" numCol="2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28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資工三             陸詠涵 </a:t>
            </a:r>
            <a:r>
              <a:rPr lang="en-US" altLang="zh-TW" sz="28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108590451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0515C7-DAEC-6A4A-AD89-79FE31B7DD7F}"/>
              </a:ext>
            </a:extLst>
          </p:cNvPr>
          <p:cNvSpPr/>
          <p:nvPr/>
        </p:nvSpPr>
        <p:spPr>
          <a:xfrm>
            <a:off x="1791540" y="2648638"/>
            <a:ext cx="8466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  <a:cs typeface="DFPHeiMedium-B5" panose="020B0500000000000000" pitchFamily="34" charset="-128"/>
              </a:rPr>
              <a:t>北科二手書交易網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4AA440-667B-E74C-B2DF-6AEAA54A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37" y="736366"/>
            <a:ext cx="8466051" cy="16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2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242997" y="194713"/>
            <a:ext cx="2836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home.php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301115" y="849641"/>
            <a:ext cx="2535231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B5BA9F4-8A2D-F44A-BD7E-DB7C156F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15" y="1218107"/>
            <a:ext cx="7291176" cy="2177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FC92B0-D012-C745-B5F4-1702CAE0B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231" y="2423556"/>
            <a:ext cx="7068703" cy="2104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78CA9F3-D196-5C41-9425-6C6AB61B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15" y="4725044"/>
            <a:ext cx="10737273" cy="803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86326BD-2893-1B49-9B77-4678868EE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479" y="5725222"/>
            <a:ext cx="10529455" cy="756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3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242997" y="194713"/>
            <a:ext cx="2836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login.php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301116" y="849641"/>
            <a:ext cx="2281936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D44DA7-61A5-204F-9DB5-71CBA841D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97" y="1284171"/>
            <a:ext cx="11585837" cy="1340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05A2FB-F4FD-1945-8B78-96AD2189B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97" y="2792125"/>
            <a:ext cx="8881548" cy="1554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B4F7D-F910-384F-BE7C-600DB2BBE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98" y="3429000"/>
            <a:ext cx="7386536" cy="132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AB8268-D14E-4242-A946-E6BE1DCD5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97" y="4948365"/>
            <a:ext cx="8641846" cy="1712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7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242997" y="194713"/>
            <a:ext cx="3511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mymsn.php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301115" y="849641"/>
            <a:ext cx="278304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6586C6-51D8-DD45-AEAC-43696434C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7" y="1289500"/>
            <a:ext cx="11487666" cy="398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8BE180-5933-CE44-A439-E91A7466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7" y="1861899"/>
            <a:ext cx="11487666" cy="31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498F9B-2ECB-3145-BC50-6F9F702D9314}"/>
              </a:ext>
            </a:extLst>
          </p:cNvPr>
          <p:cNvSpPr/>
          <p:nvPr/>
        </p:nvSpPr>
        <p:spPr>
          <a:xfrm>
            <a:off x="251768" y="2502575"/>
            <a:ext cx="41317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myproduct.php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706F12-25BC-3B4F-A838-941914114781}"/>
              </a:ext>
            </a:extLst>
          </p:cNvPr>
          <p:cNvSpPr/>
          <p:nvPr/>
        </p:nvSpPr>
        <p:spPr>
          <a:xfrm>
            <a:off x="309887" y="3157503"/>
            <a:ext cx="3645852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DE67CB-A6B7-9643-AEBB-BF02D2AB4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87" y="3572114"/>
            <a:ext cx="11496438" cy="990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EB82C1A-51F3-1946-8CC8-A9DDAFF47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7" y="4730490"/>
            <a:ext cx="9667164" cy="1057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D8E167D-E9D2-2F41-94E1-B31755445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659" y="5955496"/>
            <a:ext cx="10236200" cy="342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2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242996" y="194713"/>
            <a:ext cx="4233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orderrecord.php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301115" y="849641"/>
            <a:ext cx="3807422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98F9B-2ECB-3145-BC50-6F9F702D9314}"/>
              </a:ext>
            </a:extLst>
          </p:cNvPr>
          <p:cNvSpPr/>
          <p:nvPr/>
        </p:nvSpPr>
        <p:spPr>
          <a:xfrm>
            <a:off x="242996" y="3236206"/>
            <a:ext cx="4762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processorder.php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706F12-25BC-3B4F-A838-941914114781}"/>
              </a:ext>
            </a:extLst>
          </p:cNvPr>
          <p:cNvSpPr/>
          <p:nvPr/>
        </p:nvSpPr>
        <p:spPr>
          <a:xfrm>
            <a:off x="318658" y="3933164"/>
            <a:ext cx="42261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1CDC09-6F11-874B-8A46-0F689228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7" y="1250643"/>
            <a:ext cx="11487666" cy="560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B8D88C-EA1F-0B4D-9328-14A305E4C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59" y="2023669"/>
            <a:ext cx="11487666" cy="774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C09812-F709-CA4E-96A8-6BA17474A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58" y="4295924"/>
            <a:ext cx="11478895" cy="525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49FF59-41EF-754C-BF06-18910BABB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58" y="4991298"/>
            <a:ext cx="8470900" cy="35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4F62AA8-D158-CD48-B2CD-30258F639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658" y="5527417"/>
            <a:ext cx="11487667" cy="558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57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194869" y="0"/>
            <a:ext cx="4233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publish.php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252988" y="654928"/>
            <a:ext cx="2814225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7CA612F-AC99-2E44-8CDD-DFAA26AB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9" y="953224"/>
            <a:ext cx="11201074" cy="1544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CAC16B-8A39-CC4D-B27D-4BC596126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17" y="1470580"/>
            <a:ext cx="8858928" cy="1248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CD35A9B-E94D-BA4B-9559-500246A1C500}"/>
              </a:ext>
            </a:extLst>
          </p:cNvPr>
          <p:cNvSpPr/>
          <p:nvPr/>
        </p:nvSpPr>
        <p:spPr>
          <a:xfrm>
            <a:off x="194869" y="2695017"/>
            <a:ext cx="4938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shoppingcart.php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A0DFB4-E405-4544-B2BD-61954F39A741}"/>
              </a:ext>
            </a:extLst>
          </p:cNvPr>
          <p:cNvSpPr/>
          <p:nvPr/>
        </p:nvSpPr>
        <p:spPr>
          <a:xfrm>
            <a:off x="252988" y="3349945"/>
            <a:ext cx="4172031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01248E1-1EFC-D641-97DF-FDD78D831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31" y="3641958"/>
            <a:ext cx="11478895" cy="616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53254FC-9F63-7F4F-85ED-32C64789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31" y="4394071"/>
            <a:ext cx="11496438" cy="575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5E57A12-7A1C-2947-9324-E9E7DA77BACE}"/>
              </a:ext>
            </a:extLst>
          </p:cNvPr>
          <p:cNvSpPr/>
          <p:nvPr/>
        </p:nvSpPr>
        <p:spPr>
          <a:xfrm>
            <a:off x="252988" y="4969446"/>
            <a:ext cx="476295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recordmyself.php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399716-C71E-354D-A6F5-B3DB7987C534}"/>
              </a:ext>
            </a:extLst>
          </p:cNvPr>
          <p:cNvSpPr/>
          <p:nvPr/>
        </p:nvSpPr>
        <p:spPr>
          <a:xfrm>
            <a:off x="328650" y="5666404"/>
            <a:ext cx="42261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AEE13D5-2B19-1D4F-86F0-EE394C10E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50" y="6006716"/>
            <a:ext cx="11478895" cy="602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1C0EFFCF-2931-1046-8C66-F13BAAFD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242996" y="194713"/>
            <a:ext cx="4938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shoppingcart.php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6F6BA96-C4E3-9545-8805-ED2EFFA8FB36}"/>
              </a:ext>
            </a:extLst>
          </p:cNvPr>
          <p:cNvSpPr/>
          <p:nvPr/>
        </p:nvSpPr>
        <p:spPr>
          <a:xfrm>
            <a:off x="301115" y="849641"/>
            <a:ext cx="4172031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5D0E2A-3BEF-3C42-BB75-FF1882D7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8" y="1221237"/>
            <a:ext cx="11478895" cy="616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80F76B-A323-9043-9E71-5D8DD8C2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58" y="2227284"/>
            <a:ext cx="11496438" cy="575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3498F9B-2ECB-3145-BC50-6F9F702D9314}"/>
              </a:ext>
            </a:extLst>
          </p:cNvPr>
          <p:cNvSpPr/>
          <p:nvPr/>
        </p:nvSpPr>
        <p:spPr>
          <a:xfrm>
            <a:off x="242996" y="3068379"/>
            <a:ext cx="476295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CN" sz="4000" dirty="0" err="1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recordmyself.php</a:t>
            </a:r>
            <a:endParaRPr kumimoji="1" lang="en-US" altLang="zh-CN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706F12-25BC-3B4F-A838-941914114781}"/>
              </a:ext>
            </a:extLst>
          </p:cNvPr>
          <p:cNvSpPr/>
          <p:nvPr/>
        </p:nvSpPr>
        <p:spPr>
          <a:xfrm>
            <a:off x="318658" y="3765337"/>
            <a:ext cx="42261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3F4A27D-6D93-9144-9524-F5F6C2C58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58" y="4242933"/>
            <a:ext cx="11478895" cy="602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42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6C73D54-A6CF-C348-9DDA-E15FB84F745E}"/>
              </a:ext>
            </a:extLst>
          </p:cNvPr>
          <p:cNvSpPr/>
          <p:nvPr/>
        </p:nvSpPr>
        <p:spPr>
          <a:xfrm>
            <a:off x="7038108" y="0"/>
            <a:ext cx="51538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DF6268-9659-9B43-B3FA-AD874BFD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403200" y="1182316"/>
            <a:ext cx="992463" cy="992463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403200" y="2786027"/>
            <a:ext cx="512598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透過學號登入網頁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透過書名查詢書籍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（買家）從書籍明細中將書加入購物車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（賣家）從訂單確認中完成訂單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寄信給（賣家）使用者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查看訂單記錄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CN" altLang="en-US" sz="2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從已上架的書中加入要賣的書籍</a:t>
            </a:r>
            <a:endParaRPr kumimoji="1" lang="en-US" altLang="zh-CN" sz="2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1737" y="1374302"/>
            <a:ext cx="4201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一般</a:t>
            </a:r>
            <a:r>
              <a:rPr kumimoji="1" lang="en-US" altLang="zh-CN" sz="2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 USER</a:t>
            </a:r>
            <a:endParaRPr kumimoji="1" lang="zh-TW" altLang="en-US" sz="48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863FA71-53B1-B04A-921A-1E6E8FE22D53}"/>
              </a:ext>
            </a:extLst>
          </p:cNvPr>
          <p:cNvSpPr/>
          <p:nvPr/>
        </p:nvSpPr>
        <p:spPr>
          <a:xfrm>
            <a:off x="5810177" y="2478258"/>
            <a:ext cx="1955944" cy="1955944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780948-97D4-8646-AFC1-D8AF4CA8A9F2}"/>
              </a:ext>
            </a:extLst>
          </p:cNvPr>
          <p:cNvSpPr txBox="1"/>
          <p:nvPr/>
        </p:nvSpPr>
        <p:spPr>
          <a:xfrm>
            <a:off x="6207059" y="2887869"/>
            <a:ext cx="2266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使用情境</a:t>
            </a:r>
            <a:endParaRPr kumimoji="1" lang="en-US" altLang="zh-CN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47D2920-A32D-234B-ADF6-52F0AE86B21B}"/>
              </a:ext>
            </a:extLst>
          </p:cNvPr>
          <p:cNvSpPr/>
          <p:nvPr/>
        </p:nvSpPr>
        <p:spPr>
          <a:xfrm>
            <a:off x="8260188" y="1182316"/>
            <a:ext cx="992463" cy="992463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C11FE07-6894-6B4D-A72D-4A5DEAEB3AF4}"/>
              </a:ext>
            </a:extLst>
          </p:cNvPr>
          <p:cNvSpPr txBox="1"/>
          <p:nvPr/>
        </p:nvSpPr>
        <p:spPr>
          <a:xfrm>
            <a:off x="8628725" y="1374302"/>
            <a:ext cx="4810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管理員</a:t>
            </a:r>
            <a:r>
              <a:rPr kumimoji="1" lang="en-US" altLang="zh-CN" sz="2400" b="1" dirty="0"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 USER</a:t>
            </a:r>
            <a:endParaRPr kumimoji="1" lang="zh-TW" altLang="en-US" sz="4800" b="1" dirty="0"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1FC5483-6DC3-E24E-B3CB-682C2629B3C6}"/>
              </a:ext>
            </a:extLst>
          </p:cNvPr>
          <p:cNvSpPr/>
          <p:nvPr/>
        </p:nvSpPr>
        <p:spPr>
          <a:xfrm>
            <a:off x="8789774" y="2786027"/>
            <a:ext cx="63000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TW" altLang="en-US" sz="2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從上架新的書籍</a:t>
            </a:r>
            <a:endParaRPr kumimoji="1" lang="en-US" altLang="zh-TW" sz="2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  <a:tabLst>
                <a:tab pos="5510213" algn="l"/>
              </a:tabLst>
            </a:pPr>
            <a:r>
              <a:rPr kumimoji="1" lang="zh-TW" altLang="en-US" sz="2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新增使用者帳戶</a:t>
            </a:r>
            <a:endParaRPr kumimoji="1" lang="en-US" altLang="zh-TW" sz="2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801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30" y="2870159"/>
            <a:ext cx="2619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使用者登入網頁</a:t>
            </a:r>
            <a:endParaRPr kumimoji="1" lang="en-US" altLang="zh-CN" sz="40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1.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E23391-E346-2C45-BADA-35DB6400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15" y="1029307"/>
            <a:ext cx="8008228" cy="5005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5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30" y="2870159"/>
            <a:ext cx="23288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使用者透過書名查詢書籍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2.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403D93-4B01-A540-B970-31E97F0BD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192" y="555951"/>
            <a:ext cx="5810886" cy="3631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666B94-4DF3-D241-80DD-370DA9902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674" y="2658363"/>
            <a:ext cx="6006076" cy="3753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62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29" y="2870159"/>
            <a:ext cx="33083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使用者（買家）進入書籍明細將書籍加入購物車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3.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2B6034-639A-834A-A982-3E80EE94A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98" y="1343892"/>
            <a:ext cx="7015670" cy="4384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32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6CB0F6-3BC6-0B42-BD22-18213933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72440F-1A88-A44C-949F-D1C65E6A9DAC}"/>
              </a:ext>
            </a:extLst>
          </p:cNvPr>
          <p:cNvSpPr txBox="1"/>
          <p:nvPr/>
        </p:nvSpPr>
        <p:spPr>
          <a:xfrm>
            <a:off x="1277778" y="3006096"/>
            <a:ext cx="112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目錄</a:t>
            </a:r>
            <a:endParaRPr kumimoji="1" lang="en-US" altLang="zh-CN" sz="36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317162-581D-6D45-B81E-157D2C97B3A9}"/>
              </a:ext>
            </a:extLst>
          </p:cNvPr>
          <p:cNvSpPr/>
          <p:nvPr/>
        </p:nvSpPr>
        <p:spPr>
          <a:xfrm>
            <a:off x="3529875" y="1480453"/>
            <a:ext cx="8662125" cy="4481868"/>
          </a:xfrm>
          <a:prstGeom prst="rect">
            <a:avLst/>
          </a:prstGeom>
        </p:spPr>
        <p:txBody>
          <a:bodyPr wrap="square" numCol="1" anchor="ctr">
            <a:spAutoFit/>
          </a:bodyPr>
          <a:lstStyle/>
          <a:p>
            <a:pPr marL="514350" indent="-514350">
              <a:lnSpc>
                <a:spcPct val="150000"/>
              </a:lnSpc>
              <a:spcAft>
                <a:spcPts val="600"/>
              </a:spcAft>
              <a:buAutoNum type="arabicPeriod"/>
              <a:tabLst>
                <a:tab pos="5510213" algn="l"/>
              </a:tabLst>
            </a:pPr>
            <a:r>
              <a:rPr kumimoji="1" lang="en-US" altLang="zh-TW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ER Model \ Database Schema</a:t>
            </a:r>
            <a:endParaRPr kumimoji="1" lang="en-US" altLang="zh-CN" sz="36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AutoNum type="arabicPeriod"/>
              <a:tabLst>
                <a:tab pos="5510213" algn="l"/>
              </a:tabLst>
            </a:pPr>
            <a:r>
              <a:rPr kumimoji="1" lang="en-US" altLang="zh-TW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SQL DBMS</a:t>
            </a:r>
            <a:endParaRPr kumimoji="1" lang="en-US" altLang="zh-CN" sz="36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FontTx/>
              <a:buAutoNum type="arabicPeriod"/>
              <a:tabLst>
                <a:tab pos="5510213" algn="l"/>
              </a:tabLst>
            </a:pPr>
            <a:r>
              <a:rPr kumimoji="1" lang="en-US" altLang="zh-TW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Functional Dependencies</a:t>
            </a: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AutoNum type="arabicPeriod"/>
              <a:tabLst>
                <a:tab pos="5510213" algn="l"/>
              </a:tabLst>
            </a:pPr>
            <a:r>
              <a:rPr kumimoji="1" lang="zh-CN" altLang="en-US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使用情境</a:t>
            </a:r>
            <a:endParaRPr kumimoji="1" lang="en-US" altLang="zh-CN" sz="36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AutoNum type="arabicPeriod"/>
              <a:tabLst>
                <a:tab pos="5510213" algn="l"/>
              </a:tabLst>
            </a:pPr>
            <a:r>
              <a:rPr kumimoji="1" lang="zh-CN" altLang="en-US" sz="36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成果展示</a:t>
            </a:r>
            <a:endParaRPr kumimoji="1" lang="zh-TW" altLang="en-US" sz="3600" dirty="0">
              <a:solidFill>
                <a:schemeClr val="bg1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7086F9-561A-724A-ABEC-0DA59CD7A516}"/>
              </a:ext>
            </a:extLst>
          </p:cNvPr>
          <p:cNvSpPr/>
          <p:nvPr/>
        </p:nvSpPr>
        <p:spPr>
          <a:xfrm>
            <a:off x="1341078" y="3583468"/>
            <a:ext cx="998461" cy="137919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997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29" y="2870159"/>
            <a:ext cx="33083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使用者（賣家）新增要賣的書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4.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1DD40C-F56C-0C43-A329-08B653E7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036" y="825908"/>
            <a:ext cx="5408232" cy="3380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A80109-8717-E544-B6EE-5084BA30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614" y="2833517"/>
            <a:ext cx="5485979" cy="3428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9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29" y="2870159"/>
            <a:ext cx="38369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使用者（買家、賣家）之間透過對話視窗聯絡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5.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1A8BFA-0A81-4A42-A579-55D2E6DD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51" y="1541193"/>
            <a:ext cx="6669585" cy="41684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19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53148B1D-C2B1-EA4B-B952-06DBCF48956B}"/>
              </a:ext>
            </a:extLst>
          </p:cNvPr>
          <p:cNvSpPr/>
          <p:nvPr/>
        </p:nvSpPr>
        <p:spPr>
          <a:xfrm>
            <a:off x="713024" y="2087170"/>
            <a:ext cx="1565979" cy="1565979"/>
          </a:xfrm>
          <a:prstGeom prst="ellipse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85E504-2A35-7340-B137-C8E8362DC0CD}"/>
              </a:ext>
            </a:extLst>
          </p:cNvPr>
          <p:cNvSpPr/>
          <p:nvPr/>
        </p:nvSpPr>
        <p:spPr>
          <a:xfrm>
            <a:off x="913129" y="2870159"/>
            <a:ext cx="38369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solidFill>
                  <a:schemeClr val="bg1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使用者（管理員）上架新書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F613E-1DEE-154C-B490-120ECA79AC79}"/>
              </a:ext>
            </a:extLst>
          </p:cNvPr>
          <p:cNvSpPr txBox="1"/>
          <p:nvPr/>
        </p:nvSpPr>
        <p:spPr>
          <a:xfrm>
            <a:off x="776762" y="1910188"/>
            <a:ext cx="88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schemeClr val="bg1"/>
                </a:solidFill>
                <a:latin typeface="PingFang TC Semibold" panose="020B0400000000000000" pitchFamily="34" charset="-120"/>
                <a:ea typeface="PingFang TC Semibold" panose="020B0400000000000000" pitchFamily="34" charset="-120"/>
              </a:rPr>
              <a:t>6. </a:t>
            </a:r>
            <a:endParaRPr kumimoji="1" lang="zh-TW" altLang="en-US" sz="5400" b="1" dirty="0">
              <a:solidFill>
                <a:schemeClr val="bg1"/>
              </a:solidFill>
              <a:latin typeface="PingFang TC Semibold" panose="020B0400000000000000" pitchFamily="34" charset="-120"/>
              <a:ea typeface="PingFang TC Semibold" panose="020B04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E58FC0A-59CE-C84C-8A87-5B57564C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7" y="274242"/>
            <a:ext cx="2000250" cy="39842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FE3F98-CEBF-3143-9A59-C9D64A9A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540" y="1452837"/>
            <a:ext cx="6653205" cy="4158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09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1F106036-225F-AE45-A920-D8A7F662753C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1CBD36D-887F-294B-ADF6-F7CF4703C23A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346844" y="2477076"/>
            <a:ext cx="1541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zh-CN" altLang="en-US" sz="4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成果展示</a:t>
            </a:r>
            <a:endParaRPr kumimoji="1" lang="en-US" altLang="zh-TW" sz="4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346844" y="3768550"/>
            <a:ext cx="1252336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第五組＿Demo.mp4">
            <a:hlinkClick r:id="" action="ppaction://media"/>
            <a:extLst>
              <a:ext uri="{FF2B5EF4-FFF2-40B4-BE49-F238E27FC236}">
                <a16:creationId xmlns:a16="http://schemas.microsoft.com/office/drawing/2014/main" id="{86C497EB-D21B-FB46-9C83-2893B82D2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7" r="4334"/>
          <a:stretch/>
        </p:blipFill>
        <p:spPr>
          <a:xfrm>
            <a:off x="2107576" y="455884"/>
            <a:ext cx="9840767" cy="6089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82E2663-DC6D-3F4A-8BEA-02B2731D99B6}"/>
              </a:ext>
            </a:extLst>
          </p:cNvPr>
          <p:cNvSpPr txBox="1"/>
          <p:nvPr/>
        </p:nvSpPr>
        <p:spPr>
          <a:xfrm>
            <a:off x="346844" y="4205325"/>
            <a:ext cx="1252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6"/>
              </a:rPr>
              <a:t>https://youtu.be/8CVWV8ss1mU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9B9E56B-96D7-914E-AF07-2D7953D95B15}"/>
              </a:ext>
            </a:extLst>
          </p:cNvPr>
          <p:cNvSpPr txBox="1"/>
          <p:nvPr/>
        </p:nvSpPr>
        <p:spPr>
          <a:xfrm>
            <a:off x="10692203" y="-1594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F6E2598-55DF-CE4A-9275-945ABE4A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363572-C4A0-D546-85FC-4DCEA1B41FEA}"/>
              </a:ext>
            </a:extLst>
          </p:cNvPr>
          <p:cNvSpPr txBox="1"/>
          <p:nvPr/>
        </p:nvSpPr>
        <p:spPr>
          <a:xfrm>
            <a:off x="3056238" y="2497976"/>
            <a:ext cx="60795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5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謝謝聆聽</a:t>
            </a:r>
            <a:endParaRPr kumimoji="1" lang="en-US" altLang="zh-CN" sz="115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882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橢圓 20">
            <a:extLst>
              <a:ext uri="{FF2B5EF4-FFF2-40B4-BE49-F238E27FC236}">
                <a16:creationId xmlns:a16="http://schemas.microsoft.com/office/drawing/2014/main" id="{CDB28BC5-D732-F24A-B780-C50185EFC478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E562236-8369-A347-98EE-6A6301B63ED5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4948766" y="255806"/>
            <a:ext cx="213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Old ER Diagram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4948766" y="1456135"/>
            <a:ext cx="19833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52B5C4-29F1-F54B-ADD2-6100D578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03" y="1977319"/>
            <a:ext cx="10586398" cy="4234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73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橢圓 20">
            <a:extLst>
              <a:ext uri="{FF2B5EF4-FFF2-40B4-BE49-F238E27FC236}">
                <a16:creationId xmlns:a16="http://schemas.microsoft.com/office/drawing/2014/main" id="{CDB28BC5-D732-F24A-B780-C50185EFC478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E562236-8369-A347-98EE-6A6301B63ED5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7F2DC3-CFA4-C344-BBF8-F32EFD3F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60" y="214242"/>
            <a:ext cx="8134495" cy="6523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7" y="2549393"/>
            <a:ext cx="213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New ER Diagram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7" y="3749722"/>
            <a:ext cx="19833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1B89CCBD-B8EA-3643-A1D9-77BD8EEA2A2C}"/>
              </a:ext>
            </a:extLst>
          </p:cNvPr>
          <p:cNvSpPr/>
          <p:nvPr/>
        </p:nvSpPr>
        <p:spPr>
          <a:xfrm>
            <a:off x="9206361" y="538894"/>
            <a:ext cx="2161293" cy="1132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42C3173-577B-3242-9DF8-876CB8C589A9}"/>
              </a:ext>
            </a:extLst>
          </p:cNvPr>
          <p:cNvSpPr/>
          <p:nvPr/>
        </p:nvSpPr>
        <p:spPr>
          <a:xfrm>
            <a:off x="4843291" y="5962031"/>
            <a:ext cx="1017997" cy="4387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0877656-3615-E24F-918D-C2780A808E47}"/>
              </a:ext>
            </a:extLst>
          </p:cNvPr>
          <p:cNvSpPr/>
          <p:nvPr/>
        </p:nvSpPr>
        <p:spPr>
          <a:xfrm>
            <a:off x="3233160" y="2888682"/>
            <a:ext cx="1381703" cy="1132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B89CCBD-B8EA-3643-A1D9-77BD8EEA2A2C}"/>
              </a:ext>
            </a:extLst>
          </p:cNvPr>
          <p:cNvSpPr/>
          <p:nvPr/>
        </p:nvSpPr>
        <p:spPr>
          <a:xfrm>
            <a:off x="6219761" y="3000376"/>
            <a:ext cx="766828" cy="514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F7C9FC-95B5-244E-A5CE-4CE96D8124C4}"/>
              </a:ext>
            </a:extLst>
          </p:cNvPr>
          <p:cNvSpPr txBox="1"/>
          <p:nvPr/>
        </p:nvSpPr>
        <p:spPr>
          <a:xfrm>
            <a:off x="849639" y="3900579"/>
            <a:ext cx="150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* changed</a:t>
            </a:r>
          </a:p>
        </p:txBody>
      </p:sp>
    </p:spTree>
    <p:extLst>
      <p:ext uri="{BB962C8B-B14F-4D97-AF65-F5344CB8AC3E}">
        <p14:creationId xmlns:p14="http://schemas.microsoft.com/office/powerpoint/2010/main" val="16606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橢圓 20">
            <a:extLst>
              <a:ext uri="{FF2B5EF4-FFF2-40B4-BE49-F238E27FC236}">
                <a16:creationId xmlns:a16="http://schemas.microsoft.com/office/drawing/2014/main" id="{CDB28BC5-D732-F24A-B780-C50185EFC478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E562236-8369-A347-98EE-6A6301B63ED5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7F2DC3-CFA4-C344-BBF8-F32EFD3F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60" y="193460"/>
            <a:ext cx="8134495" cy="6523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7" y="2549393"/>
            <a:ext cx="213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New ER Diagram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7" y="3749722"/>
            <a:ext cx="19833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AB4EE61-C969-0D4F-B6FD-2376B1AF06C1}"/>
              </a:ext>
            </a:extLst>
          </p:cNvPr>
          <p:cNvSpPr/>
          <p:nvPr/>
        </p:nvSpPr>
        <p:spPr>
          <a:xfrm>
            <a:off x="4780766" y="2035845"/>
            <a:ext cx="1074697" cy="6473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38BB258-4DB4-A44D-B874-929C2D4C8FDC}"/>
              </a:ext>
            </a:extLst>
          </p:cNvPr>
          <p:cNvSpPr/>
          <p:nvPr/>
        </p:nvSpPr>
        <p:spPr>
          <a:xfrm>
            <a:off x="9206362" y="479660"/>
            <a:ext cx="2177993" cy="13118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AB4EE61-C969-0D4F-B6FD-2376B1AF06C1}"/>
              </a:ext>
            </a:extLst>
          </p:cNvPr>
          <p:cNvSpPr/>
          <p:nvPr/>
        </p:nvSpPr>
        <p:spPr>
          <a:xfrm>
            <a:off x="6486525" y="4086226"/>
            <a:ext cx="4881130" cy="2658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667A795-5C1A-B241-A722-D6F60913DD72}"/>
              </a:ext>
            </a:extLst>
          </p:cNvPr>
          <p:cNvSpPr txBox="1"/>
          <p:nvPr/>
        </p:nvSpPr>
        <p:spPr>
          <a:xfrm>
            <a:off x="438142" y="3932304"/>
            <a:ext cx="248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* </a:t>
            </a:r>
            <a:r>
              <a:rPr kumimoji="1" lang="en-US" altLang="zh-CN" sz="2000" dirty="0" err="1">
                <a:solidFill>
                  <a:srgbClr val="C0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have’t</a:t>
            </a:r>
            <a:r>
              <a:rPr kumimoji="1" lang="en-US" altLang="zh-CN" sz="2000" dirty="0">
                <a:solidFill>
                  <a:srgbClr val="C00000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implement</a:t>
            </a:r>
          </a:p>
        </p:txBody>
      </p:sp>
    </p:spTree>
    <p:extLst>
      <p:ext uri="{BB962C8B-B14F-4D97-AF65-F5344CB8AC3E}">
        <p14:creationId xmlns:p14="http://schemas.microsoft.com/office/powerpoint/2010/main" val="268808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>
            <a:extLst>
              <a:ext uri="{FF2B5EF4-FFF2-40B4-BE49-F238E27FC236}">
                <a16:creationId xmlns:a16="http://schemas.microsoft.com/office/drawing/2014/main" id="{EEEC4E24-C1C6-F743-BE7C-CFC0587D90F2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27610B1-CDA7-C24D-BE07-F414B538E3E8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6" y="2549393"/>
            <a:ext cx="2505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Database Schema</a:t>
            </a:r>
            <a:endParaRPr kumimoji="1" lang="en-US" altLang="zh-CN" sz="36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7" y="3749722"/>
            <a:ext cx="2266698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3C875E-2495-6F45-9CBF-9073BCB4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484" y="143213"/>
            <a:ext cx="6851843" cy="6571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3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F72FD96C-BBCE-5645-AB7A-8CAFA50FD243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FF3B896-11A7-894B-A27B-2B6D7CD49027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8D9D80-62DB-124A-BF5B-FF2CE8C32042}"/>
              </a:ext>
            </a:extLst>
          </p:cNvPr>
          <p:cNvSpPr/>
          <p:nvPr/>
        </p:nvSpPr>
        <p:spPr>
          <a:xfrm>
            <a:off x="4076026" y="1243013"/>
            <a:ext cx="6921865" cy="54006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6" y="2549393"/>
            <a:ext cx="286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System Architecture</a:t>
            </a:r>
            <a:endParaRPr kumimoji="1" lang="en-US" altLang="zh-CN" sz="36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6" y="3749722"/>
            <a:ext cx="2755827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F28C5E2C-D76D-B048-8FD3-755CC53C730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65194" y="255806"/>
            <a:ext cx="6921865" cy="63878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359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1F106036-225F-AE45-A920-D8A7F662753C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1CBD36D-887F-294B-ADF6-F7CF4703C23A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6" y="2549393"/>
            <a:ext cx="2505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Tables</a:t>
            </a:r>
          </a:p>
          <a:p>
            <a:r>
              <a:rPr kumimoji="1" lang="en-US" altLang="zh-CN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In DBMS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7" y="3749722"/>
            <a:ext cx="2266698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2241C9-16B7-F542-93A7-C388720917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44" y="1122877"/>
            <a:ext cx="8172577" cy="4612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4E66323-7057-E747-8F7F-8652411860C5}"/>
              </a:ext>
            </a:extLst>
          </p:cNvPr>
          <p:cNvSpPr txBox="1"/>
          <p:nvPr/>
        </p:nvSpPr>
        <p:spPr>
          <a:xfrm>
            <a:off x="6913756" y="-8697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9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1F106036-225F-AE45-A920-D8A7F662753C}"/>
              </a:ext>
            </a:extLst>
          </p:cNvPr>
          <p:cNvSpPr/>
          <p:nvPr/>
        </p:nvSpPr>
        <p:spPr>
          <a:xfrm>
            <a:off x="-673101" y="4851656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1CBD36D-887F-294B-ADF6-F7CF4703C23A}"/>
              </a:ext>
            </a:extLst>
          </p:cNvPr>
          <p:cNvSpPr/>
          <p:nvPr/>
        </p:nvSpPr>
        <p:spPr>
          <a:xfrm>
            <a:off x="7317340" y="-1696057"/>
            <a:ext cx="5621867" cy="5621867"/>
          </a:xfrm>
          <a:prstGeom prst="ellipse">
            <a:avLst/>
          </a:prstGeom>
          <a:solidFill>
            <a:srgbClr val="FACE48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9BAAAB-D260-3447-88C8-D076914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68" y="255806"/>
            <a:ext cx="2000250" cy="40170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EE2791-E821-5F48-B948-421ADB411100}"/>
              </a:ext>
            </a:extLst>
          </p:cNvPr>
          <p:cNvSpPr txBox="1"/>
          <p:nvPr/>
        </p:nvSpPr>
        <p:spPr>
          <a:xfrm>
            <a:off x="611317" y="2549393"/>
            <a:ext cx="3812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tabLst>
                <a:tab pos="5510213" algn="l"/>
              </a:tabLst>
            </a:pPr>
            <a:r>
              <a:rPr kumimoji="1" lang="en-US" altLang="zh-TW" sz="36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Functional Dependencies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DDF2DD-0687-B546-8F87-8E57061E7F0D}"/>
              </a:ext>
            </a:extLst>
          </p:cNvPr>
          <p:cNvSpPr/>
          <p:nvPr/>
        </p:nvSpPr>
        <p:spPr>
          <a:xfrm>
            <a:off x="611317" y="3749722"/>
            <a:ext cx="3182354" cy="157260"/>
          </a:xfrm>
          <a:prstGeom prst="rect">
            <a:avLst/>
          </a:prstGeom>
          <a:solidFill>
            <a:srgbClr val="FAC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F6C9FC-26AA-B145-AAE0-3F1B91CE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766" y="255806"/>
            <a:ext cx="5546909" cy="6348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23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2751</TotalTime>
  <Words>293</Words>
  <Application>Microsoft Office PowerPoint</Application>
  <PresentationFormat>寬螢幕</PresentationFormat>
  <Paragraphs>80</Paragraphs>
  <Slides>24</Slides>
  <Notes>24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PingFang TC Medium</vt:lpstr>
      <vt:lpstr>PingFang TC Semibold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寧 林</dc:creator>
  <cp:lastModifiedBy>XD Luh</cp:lastModifiedBy>
  <cp:revision>105</cp:revision>
  <dcterms:created xsi:type="dcterms:W3CDTF">2021-10-22T14:42:15Z</dcterms:created>
  <dcterms:modified xsi:type="dcterms:W3CDTF">2022-09-12T13:12:59Z</dcterms:modified>
</cp:coreProperties>
</file>